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84" r:id="rId21"/>
    <p:sldId id="275" r:id="rId22"/>
    <p:sldId id="285" r:id="rId23"/>
    <p:sldId id="286" r:id="rId24"/>
    <p:sldId id="276" r:id="rId25"/>
    <p:sldId id="277" r:id="rId26"/>
    <p:sldId id="287" r:id="rId27"/>
    <p:sldId id="278" r:id="rId28"/>
    <p:sldId id="288" r:id="rId29"/>
    <p:sldId id="279" r:id="rId30"/>
    <p:sldId id="289" r:id="rId31"/>
    <p:sldId id="280" r:id="rId32"/>
    <p:sldId id="281" r:id="rId33"/>
    <p:sldId id="290" r:id="rId34"/>
    <p:sldId id="282" r:id="rId35"/>
    <p:sldId id="291" r:id="rId36"/>
    <p:sldId id="292" r:id="rId37"/>
    <p:sldId id="28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B4ABE0-D260-45BB-BCE2-22C8696F626C}"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4ABE0-D260-45BB-BCE2-22C8696F626C}"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4ABE0-D260-45BB-BCE2-22C8696F626C}"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B4ABE0-D260-45BB-BCE2-22C8696F626C}"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B4ABE0-D260-45BB-BCE2-22C8696F626C}" type="datetimeFigureOut">
              <a:rPr lang="en-US" smtClean="0"/>
              <a:pPr/>
              <a:t>2/17/2014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B4ABE0-D260-45BB-BCE2-22C8696F626C}"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B4ABE0-D260-45BB-BCE2-22C8696F626C}" type="datetimeFigureOut">
              <a:rPr lang="en-US" smtClean="0"/>
              <a:pPr/>
              <a:t>2/17/2014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B4ABE0-D260-45BB-BCE2-22C8696F626C}" type="datetimeFigureOut">
              <a:rPr lang="en-US" smtClean="0"/>
              <a:pPr/>
              <a:t>2/17/2014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B4ABE0-D260-45BB-BCE2-22C8696F626C}" type="datetimeFigureOut">
              <a:rPr lang="en-US" smtClean="0"/>
              <a:pPr/>
              <a:t>2/17/2014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B4ABE0-D260-45BB-BCE2-22C8696F626C}"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B4ABE0-D260-45BB-BCE2-22C8696F626C}" type="datetimeFigureOut">
              <a:rPr lang="en-US" smtClean="0"/>
              <a:pPr/>
              <a:t>2/17/2014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0021BF-9CE2-47AA-B432-9F2E247D8B4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B4ABE0-D260-45BB-BCE2-22C8696F626C}"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021BF-9CE2-47AA-B432-9F2E247D8B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1752599"/>
          </a:xfrm>
        </p:spPr>
        <p:txBody>
          <a:bodyPr>
            <a:noAutofit/>
          </a:bodyPr>
          <a:lstStyle/>
          <a:p>
            <a:r>
              <a:rPr lang="en-US" sz="3600" b="1" dirty="0"/>
              <a:t>History of Community Development in Pakistan:</a:t>
            </a:r>
            <a:r>
              <a:rPr lang="en-US" sz="3200" dirty="0"/>
              <a:t/>
            </a:r>
            <a:br>
              <a:rPr lang="en-US" sz="3200" dirty="0"/>
            </a:br>
            <a:endParaRPr lang="en-US" sz="3200" dirty="0"/>
          </a:p>
        </p:txBody>
      </p:sp>
      <p:sp>
        <p:nvSpPr>
          <p:cNvPr id="3" name="Subtitle 2"/>
          <p:cNvSpPr>
            <a:spLocks noGrp="1"/>
          </p:cNvSpPr>
          <p:nvPr>
            <p:ph type="subTitle" idx="1"/>
          </p:nvPr>
        </p:nvSpPr>
        <p:spPr/>
        <p:txBody>
          <a:bodyPr/>
          <a:lstStyle/>
          <a:p>
            <a:r>
              <a:rPr lang="en-US" b="1" dirty="0"/>
              <a:t>Urban Community Development (UCD)</a:t>
            </a:r>
            <a:endParaRPr lang="en-US" dirty="0"/>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Community Development Approach:</a:t>
            </a:r>
            <a:br>
              <a:rPr lang="en-US" dirty="0" smtClean="0"/>
            </a:br>
            <a:endParaRPr lang="en-US" dirty="0"/>
          </a:p>
        </p:txBody>
      </p:sp>
      <p:sp>
        <p:nvSpPr>
          <p:cNvPr id="3" name="Content Placeholder 2"/>
          <p:cNvSpPr>
            <a:spLocks noGrp="1"/>
          </p:cNvSpPr>
          <p:nvPr>
            <p:ph idx="1"/>
          </p:nvPr>
        </p:nvSpPr>
        <p:spPr>
          <a:xfrm>
            <a:off x="152400" y="304800"/>
            <a:ext cx="8534400" cy="5821363"/>
          </a:xfrm>
        </p:spPr>
        <p:txBody>
          <a:bodyPr>
            <a:normAutofit/>
          </a:bodyPr>
          <a:lstStyle/>
          <a:p>
            <a:pPr algn="just"/>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Mr</a:t>
            </a:r>
            <a:r>
              <a:rPr lang="en-US" sz="2400" dirty="0">
                <a:latin typeface="Times New Roman" pitchFamily="18" charset="0"/>
                <a:cs typeface="Times New Roman" pitchFamily="18" charset="0"/>
              </a:rPr>
              <a:t>. Masihudeen Mirza, an active trainee worker, expressed his views by listing the following</a:t>
            </a:r>
            <a:r>
              <a:rPr lang="en-US" sz="2400" dirty="0" smtClean="0">
                <a:latin typeface="Times New Roman" pitchFamily="18" charset="0"/>
                <a:cs typeface="Times New Roman" pitchFamily="18" charset="0"/>
              </a:rPr>
              <a:t>:</a:t>
            </a:r>
          </a:p>
          <a:p>
            <a:pPr lvl="0" algn="just"/>
            <a:r>
              <a:rPr lang="en-US" sz="2400" dirty="0" smtClean="0">
                <a:latin typeface="Times New Roman" pitchFamily="18" charset="0"/>
                <a:cs typeface="Times New Roman" pitchFamily="18" charset="0"/>
              </a:rPr>
              <a:t>We </a:t>
            </a:r>
            <a:r>
              <a:rPr lang="en-US" sz="2400" dirty="0">
                <a:latin typeface="Times New Roman" pitchFamily="18" charset="0"/>
                <a:cs typeface="Times New Roman" pitchFamily="18" charset="0"/>
              </a:rPr>
              <a:t>help the exiting groups (associations) in Lyari to do a better job.</a:t>
            </a:r>
          </a:p>
          <a:p>
            <a:pPr lvl="0" algn="just"/>
            <a:r>
              <a:rPr lang="en-US" sz="2400" dirty="0">
                <a:latin typeface="Times New Roman" pitchFamily="18" charset="0"/>
                <a:cs typeface="Times New Roman" pitchFamily="18" charset="0"/>
              </a:rPr>
              <a:t>We encourage people to start new groups to meet existing problems.</a:t>
            </a:r>
          </a:p>
          <a:p>
            <a:pPr lvl="0" algn="just"/>
            <a:r>
              <a:rPr lang="en-US" sz="2400" dirty="0">
                <a:latin typeface="Times New Roman" pitchFamily="18" charset="0"/>
                <a:cs typeface="Times New Roman" pitchFamily="18" charset="0"/>
              </a:rPr>
              <a:t>We train people to be more conscious of their needs and resources. Sometime we hold a demonstration to show a need</a:t>
            </a:r>
          </a:p>
          <a:p>
            <a:pPr lvl="0" algn="just"/>
            <a:r>
              <a:rPr lang="en-US" sz="2400" dirty="0">
                <a:latin typeface="Times New Roman" pitchFamily="18" charset="0"/>
                <a:cs typeface="Times New Roman" pitchFamily="18" charset="0"/>
              </a:rPr>
              <a:t>We help them to co-ordinate and co-operate for service to the community as a whole and encourage democratic participation.</a:t>
            </a:r>
          </a:p>
          <a:p>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sz="4000" b="1" dirty="0" smtClean="0"/>
              <a:t>Activities of the Council:</a:t>
            </a:r>
            <a:r>
              <a:rPr lang="en-US" dirty="0" smtClean="0"/>
              <a:t/>
            </a:r>
            <a:br>
              <a:rPr lang="en-US" dirty="0" smtClean="0"/>
            </a:br>
            <a:endParaRPr lang="en-US" dirty="0"/>
          </a:p>
        </p:txBody>
      </p:sp>
      <p:sp>
        <p:nvSpPr>
          <p:cNvPr id="3" name="Content Placeholder 2"/>
          <p:cNvSpPr>
            <a:spLocks noGrp="1"/>
          </p:cNvSpPr>
          <p:nvPr>
            <p:ph idx="1"/>
          </p:nvPr>
        </p:nvSpPr>
        <p:spPr>
          <a:xfrm>
            <a:off x="457200" y="609600"/>
            <a:ext cx="8229600" cy="5516563"/>
          </a:xfrm>
        </p:spPr>
        <p:txBody>
          <a:bodyPr>
            <a:normAutofit lnSpcReduction="10000"/>
          </a:bodyPr>
          <a:lstStyle/>
          <a:p>
            <a:endParaRPr lang="en-US" dirty="0" smtClean="0"/>
          </a:p>
          <a:p>
            <a:r>
              <a:rPr lang="en-US" dirty="0" smtClean="0"/>
              <a:t>The </a:t>
            </a:r>
            <a:r>
              <a:rPr lang="en-US" dirty="0"/>
              <a:t>Lyari Citizens’ Advisory Council raised more than Rs. 5000/- to finance some of the welfare services</a:t>
            </a:r>
          </a:p>
          <a:p>
            <a:pPr lvl="0"/>
            <a:r>
              <a:rPr lang="en-US" u="sng" dirty="0"/>
              <a:t>Iqbal Colony</a:t>
            </a:r>
            <a:r>
              <a:rPr lang="en-US" dirty="0"/>
              <a:t>: Rs. 5000/-</a:t>
            </a:r>
          </a:p>
          <a:p>
            <a:pPr lvl="0"/>
            <a:r>
              <a:rPr lang="en-US" u="sng" dirty="0"/>
              <a:t>Kalankot Committee </a:t>
            </a:r>
            <a:r>
              <a:rPr lang="en-US" dirty="0"/>
              <a:t>Rs. 2000/-</a:t>
            </a:r>
          </a:p>
          <a:p>
            <a:pPr lvl="0"/>
            <a:r>
              <a:rPr lang="en-US" u="sng" dirty="0"/>
              <a:t>Chakiwara Committee </a:t>
            </a:r>
            <a:r>
              <a:rPr lang="en-US" dirty="0"/>
              <a:t>Rs. 18,000/-</a:t>
            </a:r>
          </a:p>
          <a:p>
            <a:pPr lvl="0"/>
            <a:r>
              <a:rPr lang="en-US" u="sng" dirty="0"/>
              <a:t>Kumharwara Committee collected </a:t>
            </a:r>
            <a:r>
              <a:rPr lang="en-US" dirty="0"/>
              <a:t>Rs. 3000/-</a:t>
            </a:r>
          </a:p>
          <a:p>
            <a:pPr lvl="0"/>
            <a:r>
              <a:rPr lang="en-US" u="sng" dirty="0"/>
              <a:t>The Gharibabad </a:t>
            </a:r>
            <a:r>
              <a:rPr lang="en-US" dirty="0"/>
              <a:t>collected Rs. 425 for night schools.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Misri Shah Project, Lahore</a:t>
            </a:r>
            <a:r>
              <a:rPr lang="en-US" dirty="0"/>
              <a:t/>
            </a:r>
            <a:br>
              <a:rPr lang="en-US" dirty="0"/>
            </a:br>
            <a:endParaRPr lang="en-US" dirty="0"/>
          </a:p>
        </p:txBody>
      </p:sp>
      <p:sp>
        <p:nvSpPr>
          <p:cNvPr id="3" name="Content Placeholder 2"/>
          <p:cNvSpPr>
            <a:spLocks noGrp="1"/>
          </p:cNvSpPr>
          <p:nvPr>
            <p:ph idx="1"/>
          </p:nvPr>
        </p:nvSpPr>
        <p:spPr/>
        <p:txBody>
          <a:bodyPr/>
          <a:lstStyle/>
          <a:p>
            <a:r>
              <a:rPr lang="en-US" u="sng" dirty="0"/>
              <a:t>In November </a:t>
            </a:r>
            <a:r>
              <a:rPr lang="en-US" u="sng" dirty="0" smtClean="0"/>
              <a:t>1954:</a:t>
            </a:r>
            <a:r>
              <a:rPr lang="en-US" dirty="0" smtClean="0"/>
              <a:t> </a:t>
            </a:r>
            <a:r>
              <a:rPr lang="en-US" dirty="0"/>
              <a:t>two year post-graduate diploma course in Social work was started at Lahore In Punjab University, later become a Master Program in Social Work).</a:t>
            </a:r>
          </a:p>
          <a:p>
            <a:r>
              <a:rPr lang="en-US" dirty="0"/>
              <a:t>It was same project based on the experience of Lyari CDP.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Kayettuly</a:t>
            </a:r>
            <a:r>
              <a:rPr lang="en-US" b="1" dirty="0"/>
              <a:t> Project, Dhaka</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In May, 1955, a nine month training course was started in Dhaka, which lasted until February 1956.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t>URBAN COMMUNITY DEVELOPMEBNT IN THE FIRST </a:t>
            </a:r>
            <a:r>
              <a:rPr lang="en-US" sz="3100" b="1" dirty="0" smtClean="0"/>
              <a:t>FIVE </a:t>
            </a:r>
            <a:r>
              <a:rPr lang="en-US" sz="3100" b="1" dirty="0"/>
              <a:t>YEAR </a:t>
            </a:r>
            <a:r>
              <a:rPr lang="en-US" sz="3100" b="1" dirty="0" smtClean="0"/>
              <a:t>PLAN (1955-60):</a:t>
            </a:r>
            <a:r>
              <a:rPr lang="en-US" dirty="0"/>
              <a:t/>
            </a:r>
            <a:br>
              <a:rPr lang="en-US" dirty="0"/>
            </a:br>
            <a:endParaRPr lang="en-US" dirty="0"/>
          </a:p>
        </p:txBody>
      </p:sp>
      <p:sp>
        <p:nvSpPr>
          <p:cNvPr id="3" name="Content Placeholder 2"/>
          <p:cNvSpPr>
            <a:spLocks noGrp="1"/>
          </p:cNvSpPr>
          <p:nvPr>
            <p:ph idx="1"/>
          </p:nvPr>
        </p:nvSpPr>
        <p:spPr>
          <a:xfrm>
            <a:off x="457200" y="1295400"/>
            <a:ext cx="8229600" cy="4830763"/>
          </a:xfrm>
        </p:spPr>
        <p:txBody>
          <a:bodyPr>
            <a:normAutofit/>
          </a:bodyPr>
          <a:lstStyle/>
          <a:p>
            <a:pPr algn="just"/>
            <a:r>
              <a:rPr lang="en-US" u="sng" dirty="0"/>
              <a:t>70 Community Development </a:t>
            </a:r>
            <a:r>
              <a:rPr lang="en-US" u="sng" dirty="0" smtClean="0"/>
              <a:t>Project: </a:t>
            </a:r>
            <a:r>
              <a:rPr lang="en-US" dirty="0" smtClean="0"/>
              <a:t>were </a:t>
            </a:r>
            <a:r>
              <a:rPr lang="en-US" dirty="0"/>
              <a:t>proposed in the First Five Plan (1955-60) for which </a:t>
            </a:r>
            <a:r>
              <a:rPr lang="en-US" u="sng" dirty="0" smtClean="0"/>
              <a:t>Rs. 1.33 million </a:t>
            </a:r>
            <a:r>
              <a:rPr lang="en-US" dirty="0" smtClean="0"/>
              <a:t>were </a:t>
            </a:r>
            <a:r>
              <a:rPr lang="en-US" dirty="0"/>
              <a:t>provided to employ trained social workers. </a:t>
            </a:r>
            <a:endParaRPr lang="en-US" dirty="0" smtClean="0"/>
          </a:p>
          <a:p>
            <a:pPr algn="just"/>
            <a:r>
              <a:rPr lang="en-US" dirty="0" smtClean="0"/>
              <a:t>Similarly</a:t>
            </a:r>
            <a:r>
              <a:rPr lang="en-US" dirty="0"/>
              <a:t>, 1954, the </a:t>
            </a:r>
            <a:r>
              <a:rPr lang="en-US" dirty="0" err="1"/>
              <a:t>Govt</a:t>
            </a:r>
            <a:r>
              <a:rPr lang="en-US" dirty="0"/>
              <a:t> of Pakistan sanctioned 6 posts of social workers to undertake community development projects in Lyari and other cities of East and West Pakistan.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The Village Agricultural and Industrial Development (V-AID) Program, 1953-1962</a:t>
            </a:r>
            <a:endParaRPr lang="en-US" sz="3200" dirty="0"/>
          </a:p>
        </p:txBody>
      </p:sp>
      <p:sp>
        <p:nvSpPr>
          <p:cNvPr id="3" name="Content Placeholder 2"/>
          <p:cNvSpPr>
            <a:spLocks noGrp="1"/>
          </p:cNvSpPr>
          <p:nvPr>
            <p:ph idx="1"/>
          </p:nvPr>
        </p:nvSpPr>
        <p:spPr/>
        <p:txBody>
          <a:bodyPr/>
          <a:lstStyle/>
          <a:p>
            <a:r>
              <a:rPr lang="en-US" dirty="0" smtClean="0"/>
              <a:t>In Pakistan, after the visit of a group of the Pakistani government officials to the United States to study the rural extension work in 1951, it was decided to adapt </a:t>
            </a:r>
            <a:r>
              <a:rPr lang="en-US" dirty="0" smtClean="0"/>
              <a:t>“the </a:t>
            </a:r>
            <a:r>
              <a:rPr lang="en-US" dirty="0" smtClean="0"/>
              <a:t>American extension </a:t>
            </a:r>
            <a:r>
              <a:rPr lang="en-US" dirty="0" smtClean="0"/>
              <a:t>model” </a:t>
            </a:r>
            <a:r>
              <a:rPr lang="en-US" dirty="0" smtClean="0"/>
              <a:t>to the conditions in Pakistan with the financial and technical assistance from the United States.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lgn="just"/>
            <a:r>
              <a:rPr lang="en-US" dirty="0" smtClean="0"/>
              <a:t>It was suggested that Pakistan </a:t>
            </a:r>
            <a:r>
              <a:rPr lang="en-US" dirty="0" smtClean="0"/>
              <a:t>needed:</a:t>
            </a:r>
          </a:p>
          <a:p>
            <a:pPr algn="just">
              <a:buFont typeface="Wingdings" pitchFamily="2" charset="2"/>
              <a:buChar char="ü"/>
            </a:pPr>
            <a:r>
              <a:rPr lang="en-US" dirty="0" smtClean="0"/>
              <a:t>to </a:t>
            </a:r>
            <a:r>
              <a:rPr lang="en-US" dirty="0" smtClean="0"/>
              <a:t>identify things that villagers needed, </a:t>
            </a:r>
            <a:endParaRPr lang="en-US" dirty="0" smtClean="0"/>
          </a:p>
          <a:p>
            <a:pPr algn="just">
              <a:buFont typeface="Wingdings" pitchFamily="2" charset="2"/>
              <a:buChar char="ü"/>
            </a:pPr>
            <a:r>
              <a:rPr lang="en-US" dirty="0" smtClean="0"/>
              <a:t>and </a:t>
            </a:r>
            <a:r>
              <a:rPr lang="en-US" dirty="0" smtClean="0"/>
              <a:t>to bring the different nation-building government departments together to meet the needs. </a:t>
            </a:r>
          </a:p>
          <a:p>
            <a:pPr algn="just">
              <a:buFont typeface="Wingdings" pitchFamily="2" charset="2"/>
              <a:buChar char="ü"/>
            </a:pPr>
            <a:r>
              <a:rPr lang="en-US" dirty="0" smtClean="0"/>
              <a:t>All of these ideas were packaged into the, Village Agricultural and Industrial development (V-AID) Program in 1953.</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solidFill>
                  <a:srgbClr val="FF0000"/>
                </a:solidFill>
              </a:rPr>
              <a:t/>
            </a:r>
            <a:br>
              <a:rPr lang="en-US" sz="3600" dirty="0" smtClean="0">
                <a:solidFill>
                  <a:srgbClr val="FF0000"/>
                </a:solidFill>
              </a:rPr>
            </a:br>
            <a:r>
              <a:rPr lang="en-US" sz="3600" dirty="0" smtClean="0">
                <a:solidFill>
                  <a:srgbClr val="FF0000"/>
                </a:solidFill>
              </a:rPr>
              <a:t>The officially stated objectives of the V-AI D Program were to:</a:t>
            </a:r>
            <a:br>
              <a:rPr lang="en-US" sz="3600"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pPr algn="just"/>
            <a:r>
              <a:rPr lang="en-US" dirty="0" smtClean="0"/>
              <a:t>Increase the output of agriculture and village industries for higher rural incomes</a:t>
            </a:r>
            <a:r>
              <a:rPr lang="en-US" dirty="0" smtClean="0"/>
              <a:t>.</a:t>
            </a:r>
          </a:p>
          <a:p>
            <a:pPr algn="just"/>
            <a:endParaRPr lang="en-US" dirty="0" smtClean="0"/>
          </a:p>
          <a:p>
            <a:pPr algn="just"/>
            <a:r>
              <a:rPr lang="en-US" dirty="0" smtClean="0"/>
              <a:t>Provide more water, schools, health care centers, and other social and creational facilities.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
            </a:r>
            <a:br>
              <a:rPr lang="en-US" sz="4000" dirty="0" smtClean="0"/>
            </a:br>
            <a:r>
              <a:rPr lang="en-US" sz="4000" dirty="0" smtClean="0"/>
              <a:t>The </a:t>
            </a:r>
            <a:r>
              <a:rPr lang="en-US" sz="4000" dirty="0" smtClean="0"/>
              <a:t>activities included in the Program were:</a:t>
            </a:r>
            <a:br>
              <a:rPr lang="en-US" sz="4000" dirty="0" smtClean="0"/>
            </a:br>
            <a:endParaRPr lang="en-US" dirty="0"/>
          </a:p>
        </p:txBody>
      </p:sp>
      <p:sp>
        <p:nvSpPr>
          <p:cNvPr id="3" name="Content Placeholder 2"/>
          <p:cNvSpPr>
            <a:spLocks noGrp="1"/>
          </p:cNvSpPr>
          <p:nvPr>
            <p:ph idx="1"/>
          </p:nvPr>
        </p:nvSpPr>
        <p:spPr/>
        <p:txBody>
          <a:bodyPr/>
          <a:lstStyle/>
          <a:p>
            <a:pPr>
              <a:buFont typeface="Wingdings" pitchFamily="2" charset="2"/>
              <a:buChar char="ü"/>
            </a:pPr>
            <a:r>
              <a:rPr lang="en-US" dirty="0" smtClean="0"/>
              <a:t>Improvement in crop and livestock production.</a:t>
            </a:r>
          </a:p>
          <a:p>
            <a:pPr>
              <a:buFont typeface="Wingdings" pitchFamily="2" charset="2"/>
              <a:buChar char="ü"/>
            </a:pPr>
            <a:r>
              <a:rPr lang="en-US" dirty="0" smtClean="0"/>
              <a:t>Building roads, bridges, culverts, schools, wells, and drains.</a:t>
            </a:r>
          </a:p>
          <a:p>
            <a:pPr>
              <a:buFont typeface="Wingdings" pitchFamily="2" charset="2"/>
              <a:buChar char="ü"/>
            </a:pPr>
            <a:r>
              <a:rPr lang="en-US" dirty="0" smtClean="0"/>
              <a:t>Planting trees.</a:t>
            </a:r>
          </a:p>
          <a:p>
            <a:pPr>
              <a:buFont typeface="Wingdings" pitchFamily="2" charset="2"/>
              <a:buChar char="ü"/>
            </a:pPr>
            <a:r>
              <a:rPr lang="en-US" dirty="0" smtClean="0"/>
              <a:t>And removing health hazards.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just"/>
            <a:r>
              <a:rPr lang="en-US" dirty="0" smtClean="0">
                <a:latin typeface="Times New Roman" pitchFamily="18" charset="0"/>
                <a:cs typeface="Times New Roman" pitchFamily="18" charset="0"/>
              </a:rPr>
              <a:t>The village councils were appointed and not elected by the villagers. </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most important link between the government organization and villagers in each Development Area was the Village AID worker - a multipurpose extension agent trained for one year in a government V-AID training institute.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u="sng" dirty="0" smtClean="0"/>
              <a:t>Urban Community Development </a:t>
            </a:r>
            <a:endParaRPr lang="en-US" sz="3600" u="sng" dirty="0"/>
          </a:p>
        </p:txBody>
      </p:sp>
      <p:sp>
        <p:nvSpPr>
          <p:cNvPr id="3" name="Content Placeholder 2"/>
          <p:cNvSpPr>
            <a:spLocks noGrp="1"/>
          </p:cNvSpPr>
          <p:nvPr>
            <p:ph idx="1"/>
          </p:nvPr>
        </p:nvSpPr>
        <p:spPr>
          <a:xfrm>
            <a:off x="457200" y="1066800"/>
            <a:ext cx="8229600" cy="5059363"/>
          </a:xfrm>
        </p:spPr>
        <p:txBody>
          <a:bodyPr>
            <a:normAutofit/>
          </a:bodyPr>
          <a:lstStyle/>
          <a:p>
            <a:pPr algn="just"/>
            <a:endParaRPr lang="en-US" dirty="0" smtClean="0"/>
          </a:p>
          <a:p>
            <a:pPr algn="just"/>
            <a:r>
              <a:rPr lang="en-US" dirty="0" smtClean="0"/>
              <a:t>started </a:t>
            </a:r>
            <a:r>
              <a:rPr lang="en-US" dirty="0"/>
              <a:t>in Pakistan as a learning experiment for the trainees of the first in-service training course in 1952-53. </a:t>
            </a:r>
            <a:endParaRPr lang="en-US" dirty="0" smtClean="0"/>
          </a:p>
          <a:p>
            <a:pPr algn="just"/>
            <a:r>
              <a:rPr lang="en-US" dirty="0" smtClean="0"/>
              <a:t>In </a:t>
            </a:r>
            <a:r>
              <a:rPr lang="en-US" dirty="0"/>
              <a:t>fact, it was an experimental field work practice in an experimental training programme. There was no fixed plan, no design, no definitions nor any written guidelines.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lnSpcReduction="10000"/>
          </a:bodyPr>
          <a:lstStyle/>
          <a:p>
            <a:pPr>
              <a:buFont typeface="Wingdings" pitchFamily="2" charset="2"/>
              <a:buChar char="ü"/>
            </a:pPr>
            <a:r>
              <a:rPr lang="en-US" dirty="0" smtClean="0">
                <a:latin typeface="Times New Roman" pitchFamily="18" charset="0"/>
                <a:cs typeface="Times New Roman" pitchFamily="18" charset="0"/>
              </a:rPr>
              <a:t>Each Village-AID worker was expected to supervise 5-7 villages, </a:t>
            </a:r>
          </a:p>
          <a:p>
            <a:pPr>
              <a:buFont typeface="Wingdings" pitchFamily="2" charset="2"/>
              <a:buChar char="ü"/>
            </a:pPr>
            <a:r>
              <a:rPr lang="en-US" dirty="0" smtClean="0">
                <a:latin typeface="Times New Roman" pitchFamily="18" charset="0"/>
                <a:cs typeface="Times New Roman" pitchFamily="18" charset="0"/>
              </a:rPr>
              <a:t>or there were about 30 Village-AID workers in each Development Area. </a:t>
            </a:r>
          </a:p>
          <a:p>
            <a:pPr algn="just">
              <a:buFont typeface="Wingdings" pitchFamily="2" charset="2"/>
              <a:buChar char="ü"/>
            </a:pPr>
            <a:r>
              <a:rPr lang="en-US" dirty="0" smtClean="0">
                <a:latin typeface="Times New Roman" pitchFamily="18" charset="0"/>
                <a:cs typeface="Times New Roman" pitchFamily="18" charset="0"/>
              </a:rPr>
              <a:t>The Village-AID worker was supposed to act as a guide, philosopher and friend to the villagers and his functions included education, organization, motivation, formation of all purpose village councils, modernization of, agriculture, improvement in health facilities, building roads, giving credit, arranging marketing and generating self-help.</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Basic Democracies System (BDS), 1963 - 1973</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It came on scene in 1959 it was designed to </a:t>
            </a:r>
            <a:r>
              <a:rPr lang="en-US" dirty="0" smtClean="0"/>
              <a:t>bring </a:t>
            </a:r>
            <a:r>
              <a:rPr lang="en-US" u="sng" dirty="0" smtClean="0"/>
              <a:t>the </a:t>
            </a:r>
            <a:r>
              <a:rPr lang="en-US" i="1" u="sng" dirty="0" smtClean="0"/>
              <a:t>elements of community development and political development together, especially at the local level</a:t>
            </a:r>
            <a:r>
              <a:rPr lang="en-US" dirty="0" smtClean="0"/>
              <a:t>.</a:t>
            </a:r>
          </a:p>
          <a:p>
            <a:pPr algn="just"/>
            <a:r>
              <a:rPr lang="en-US" dirty="0" smtClean="0"/>
              <a:t> </a:t>
            </a:r>
            <a:r>
              <a:rPr lang="en-US" dirty="0" smtClean="0"/>
              <a:t>The government administrative and development tiers were organized </a:t>
            </a:r>
            <a:r>
              <a:rPr lang="en-US" dirty="0" smtClean="0"/>
              <a:t>into </a:t>
            </a:r>
            <a:r>
              <a:rPr lang="en-US" dirty="0" smtClean="0"/>
              <a:t>different levels:</a:t>
            </a:r>
            <a:endParaRPr lang="en-US" dirty="0" smtClean="0"/>
          </a:p>
          <a:p>
            <a:pPr algn="just"/>
            <a:r>
              <a:rPr lang="en-US" dirty="0" smtClean="0"/>
              <a:t>The </a:t>
            </a:r>
            <a:r>
              <a:rPr lang="en-US" dirty="0" smtClean="0"/>
              <a:t>lowest tier was a union council, a group of villages comprising 12-15 village councilors.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sz="3600" dirty="0" smtClean="0"/>
              <a:t>On an average, such a union council covered a population of 8,000. </a:t>
            </a:r>
          </a:p>
          <a:p>
            <a:pPr algn="just"/>
            <a:endParaRPr lang="en-US" sz="3600" dirty="0"/>
          </a:p>
          <a:p>
            <a:pPr algn="just"/>
            <a:r>
              <a:rPr lang="en-US" sz="3600" dirty="0" smtClean="0"/>
              <a:t>The councils carried out social and economic development work in their respective areas. </a:t>
            </a:r>
          </a:p>
          <a:p>
            <a:pPr algn="just"/>
            <a:r>
              <a:rPr lang="en-US" sz="3600" dirty="0" smtClean="0"/>
              <a:t>The problems that the union councils tried to solve were related to education, infrastructure, agriculture and sanitation.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algn="just"/>
            <a:endParaRPr lang="en-US" dirty="0" smtClean="0"/>
          </a:p>
          <a:p>
            <a:pPr algn="just"/>
            <a:r>
              <a:rPr lang="en-US" dirty="0" smtClean="0"/>
              <a:t>The BDs went a long way in developing awareness and local leadership among the rural masses </a:t>
            </a:r>
          </a:p>
          <a:p>
            <a:pPr algn="ctr">
              <a:buNone/>
            </a:pPr>
            <a:r>
              <a:rPr lang="en-US" dirty="0" smtClean="0"/>
              <a:t>but </a:t>
            </a:r>
          </a:p>
          <a:p>
            <a:pPr algn="just"/>
            <a:r>
              <a:rPr lang="en-US" dirty="0" smtClean="0"/>
              <a:t>the change in the Government in 1970 saw the abolition of the BDS and the introduction of a new Rural Development Approach – </a:t>
            </a:r>
          </a:p>
          <a:p>
            <a:pPr algn="just"/>
            <a:r>
              <a:rPr lang="en-US" dirty="0"/>
              <a:t>(</a:t>
            </a:r>
            <a:r>
              <a:rPr lang="en-US" dirty="0" smtClean="0"/>
              <a:t>the Integrated. Rural Development Program) (IRDP).</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 Rural Works Program 1963-1972</a:t>
            </a:r>
            <a:endParaRPr lang="en-US" dirty="0"/>
          </a:p>
        </p:txBody>
      </p:sp>
      <p:sp>
        <p:nvSpPr>
          <p:cNvPr id="3" name="Content Placeholder 2"/>
          <p:cNvSpPr>
            <a:spLocks noGrp="1"/>
          </p:cNvSpPr>
          <p:nvPr>
            <p:ph idx="1"/>
          </p:nvPr>
        </p:nvSpPr>
        <p:spPr/>
        <p:txBody>
          <a:bodyPr/>
          <a:lstStyle/>
          <a:p>
            <a:pPr algn="just"/>
            <a:r>
              <a:rPr lang="en-US" dirty="0" smtClean="0"/>
              <a:t>The Rural Works Programme (RWP) had its origins in a pilot project for community development undertaken by the late </a:t>
            </a:r>
            <a:r>
              <a:rPr lang="en-US" dirty="0" err="1" smtClean="0"/>
              <a:t>Akhter</a:t>
            </a:r>
            <a:r>
              <a:rPr lang="en-US" dirty="0" smtClean="0"/>
              <a:t> </a:t>
            </a:r>
            <a:r>
              <a:rPr lang="en-US" dirty="0" err="1" smtClean="0"/>
              <a:t>Hameed</a:t>
            </a:r>
            <a:r>
              <a:rPr lang="en-US" dirty="0" smtClean="0"/>
              <a:t> Khan as Director of the Pakistan Academy for Rural Development (PARD) in </a:t>
            </a:r>
            <a:r>
              <a:rPr lang="en-US" dirty="0" err="1" smtClean="0"/>
              <a:t>Comilla</a:t>
            </a:r>
            <a:r>
              <a:rPr lang="en-US" dirty="0" smtClean="0"/>
              <a:t> (now in Bangladesh).</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pPr algn="just"/>
            <a:r>
              <a:rPr lang="en-US" sz="4000" dirty="0" smtClean="0"/>
              <a:t>He experimented with a pilot project in which the rural communities with the assistance of government completed capital works, link roads, subsidiary irrigation channels, etc. to promote agricultural growth and provide rural employment.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r>
              <a:rPr lang="en-US" dirty="0" smtClean="0"/>
              <a:t>The basic purpose of the pilot project in </a:t>
            </a:r>
            <a:r>
              <a:rPr lang="en-US" dirty="0" err="1" smtClean="0"/>
              <a:t>Comilla</a:t>
            </a:r>
            <a:r>
              <a:rPr lang="en-US" dirty="0" smtClean="0"/>
              <a:t> was to assess the capability of the village people, basic democracies and the local government officials to undertake sizable development programs in their respective areas. </a:t>
            </a:r>
          </a:p>
          <a:p>
            <a:pPr algn="just"/>
            <a:r>
              <a:rPr lang="en-US" dirty="0" smtClean="0"/>
              <a:t>the working out of the procedure for implementation and maintenance of the project works.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
            </a:r>
            <a:br>
              <a:rPr lang="en-US" sz="3600" dirty="0" smtClean="0"/>
            </a:br>
            <a:r>
              <a:rPr lang="en-US" sz="4000" b="1" dirty="0" smtClean="0"/>
              <a:t>The officially announced objectives of RWP were to:</a:t>
            </a:r>
            <a:r>
              <a:rPr lang="en-US" sz="3600" dirty="0" smtClean="0"/>
              <a:t/>
            </a:r>
            <a:br>
              <a:rPr lang="en-US" sz="3600" dirty="0" smtClean="0"/>
            </a:br>
            <a:endParaRPr lang="en-US" dirty="0"/>
          </a:p>
        </p:txBody>
      </p:sp>
      <p:sp>
        <p:nvSpPr>
          <p:cNvPr id="3" name="Content Placeholder 2"/>
          <p:cNvSpPr>
            <a:spLocks noGrp="1"/>
          </p:cNvSpPr>
          <p:nvPr>
            <p:ph idx="1"/>
          </p:nvPr>
        </p:nvSpPr>
        <p:spPr/>
        <p:txBody>
          <a:bodyPr>
            <a:normAutofit/>
          </a:bodyPr>
          <a:lstStyle/>
          <a:p>
            <a:r>
              <a:rPr lang="en-US" dirty="0" smtClean="0"/>
              <a:t>Provide increased employment in rural areas on local projects not requiring large investments and their benefits can be easily recognized by the workers. </a:t>
            </a:r>
          </a:p>
          <a:p>
            <a:endParaRPr lang="en-US" dirty="0" smtClean="0"/>
          </a:p>
          <a:p>
            <a:r>
              <a:rPr lang="en-US" dirty="0" smtClean="0"/>
              <a:t>Create </a:t>
            </a:r>
            <a:r>
              <a:rPr lang="en-US" dirty="0" smtClean="0"/>
              <a:t>infrastructure such as roads, bridges, irrigation .channels, etc. in rural areas.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smtClean="0"/>
              <a:t>Create an effective nucleus of planning and development at the local (Union Council) level and associate increasing segment of the population in the development effort. </a:t>
            </a:r>
          </a:p>
          <a:p>
            <a:endParaRPr lang="en-US" dirty="0" smtClean="0"/>
          </a:p>
          <a:p>
            <a:r>
              <a:rPr lang="en-US" dirty="0" smtClean="0"/>
              <a:t>Mobilize human and financial resources for the implementation of local projects through taxation and voluntary labor.</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algn="just"/>
            <a:r>
              <a:rPr lang="en-US" dirty="0" smtClean="0"/>
              <a:t>While it was decide to execute RWP primarily by the basic democracy institutions, the overall administrative control and supervision of the program was exercised by the government with the close association and guidance of concerned officials at all levels. </a:t>
            </a:r>
          </a:p>
          <a:p>
            <a:pPr algn="just"/>
            <a:endParaRPr lang="en-US" dirty="0" smtClean="0"/>
          </a:p>
          <a:p>
            <a:pPr algn="just"/>
            <a:r>
              <a:rPr lang="en-US" dirty="0" smtClean="0"/>
              <a:t>In </a:t>
            </a:r>
            <a:r>
              <a:rPr lang="en-US" dirty="0" smtClean="0"/>
              <a:t>the provinces, the governments created Directorate of Projects for RWP in the Departments of Basic Democracies and Local Government (BDLG).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t/>
            </a:r>
            <a:br>
              <a:rPr lang="en-US" sz="3100" b="1" dirty="0" smtClean="0"/>
            </a:br>
            <a:r>
              <a:rPr lang="en-US" dirty="0"/>
              <a:t/>
            </a:r>
            <a:br>
              <a:rPr lang="en-US" dirty="0"/>
            </a:br>
            <a:endParaRPr lang="en-US" dirty="0"/>
          </a:p>
        </p:txBody>
      </p:sp>
      <p:sp>
        <p:nvSpPr>
          <p:cNvPr id="3" name="Content Placeholder 2"/>
          <p:cNvSpPr>
            <a:spLocks noGrp="1"/>
          </p:cNvSpPr>
          <p:nvPr>
            <p:ph idx="1"/>
          </p:nvPr>
        </p:nvSpPr>
        <p:spPr>
          <a:xfrm>
            <a:off x="502920" y="530352"/>
            <a:ext cx="8183880" cy="5718048"/>
          </a:xfrm>
        </p:spPr>
        <p:txBody>
          <a:bodyPr>
            <a:normAutofit/>
          </a:bodyPr>
          <a:lstStyle/>
          <a:p>
            <a:r>
              <a:rPr lang="en-US" sz="2800" b="1" u="sng" dirty="0" err="1" smtClean="0"/>
              <a:t>Haji</a:t>
            </a:r>
            <a:r>
              <a:rPr lang="en-US" sz="2800" b="1" u="sng" dirty="0" smtClean="0"/>
              <a:t> </a:t>
            </a:r>
            <a:r>
              <a:rPr lang="en-US" sz="2800" b="1" u="sng" dirty="0" smtClean="0"/>
              <a:t>Dilboth Goth</a:t>
            </a:r>
            <a:r>
              <a:rPr lang="en-US" sz="2800" b="1" dirty="0" smtClean="0"/>
              <a:t>: 1</a:t>
            </a:r>
            <a:r>
              <a:rPr lang="en-US" sz="2800" b="1" baseline="30000" dirty="0" smtClean="0"/>
              <a:t>st</a:t>
            </a:r>
            <a:r>
              <a:rPr lang="en-US" sz="2800" b="1" dirty="0" smtClean="0"/>
              <a:t> Community Development Project (Also known as “Demonstration Project)</a:t>
            </a:r>
            <a:endParaRPr lang="en-US" sz="2800" dirty="0" smtClean="0"/>
          </a:p>
          <a:p>
            <a:endParaRPr lang="en-US" dirty="0" smtClean="0"/>
          </a:p>
          <a:p>
            <a:r>
              <a:rPr lang="en-US" dirty="0" smtClean="0"/>
              <a:t>A </a:t>
            </a:r>
            <a:r>
              <a:rPr lang="en-US" dirty="0"/>
              <a:t>village named </a:t>
            </a:r>
            <a:r>
              <a:rPr lang="en-US" u="sng" dirty="0"/>
              <a:t>Haji Dilboth Goth</a:t>
            </a:r>
            <a:r>
              <a:rPr lang="en-US" dirty="0"/>
              <a:t>, named after the village elder. </a:t>
            </a:r>
            <a:endParaRPr lang="en-US" dirty="0" smtClean="0"/>
          </a:p>
          <a:p>
            <a:r>
              <a:rPr lang="en-US" dirty="0" smtClean="0"/>
              <a:t>He </a:t>
            </a:r>
            <a:r>
              <a:rPr lang="en-US" dirty="0"/>
              <a:t>invited them to start a program to help improve the health of women and children. </a:t>
            </a:r>
            <a:endParaRPr lang="en-US" dirty="0" smtClean="0"/>
          </a:p>
          <a:p>
            <a:r>
              <a:rPr lang="en-US" dirty="0" smtClean="0"/>
              <a:t>21 </a:t>
            </a:r>
            <a:r>
              <a:rPr lang="en-US" dirty="0"/>
              <a:t>Kilometers from Karachi was selected as the first Community Development Project. </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en-US" dirty="0" smtClean="0"/>
              <a:t>In the field, the Deputy Commissioners were designated as controlling officers to organize and supervise the execution of the program in the districts.</a:t>
            </a:r>
          </a:p>
          <a:p>
            <a:r>
              <a:rPr lang="en-US" dirty="0" smtClean="0"/>
              <a:t> </a:t>
            </a:r>
          </a:p>
          <a:p>
            <a:r>
              <a:rPr lang="en-US" dirty="0" smtClean="0"/>
              <a:t>Directors of Basic Democracies were assigned in various departments for the supervision and evaluation of the program.</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The Sub-Divisional Officers (SDOs) were given control of the Union Councils and </a:t>
            </a:r>
            <a:r>
              <a:rPr lang="en-US" sz="3100" dirty="0" err="1" smtClean="0"/>
              <a:t>Tehsil</a:t>
            </a:r>
            <a:r>
              <a:rPr lang="en-US" sz="3100" dirty="0" smtClean="0"/>
              <a:t> I </a:t>
            </a:r>
            <a:r>
              <a:rPr lang="en-US" sz="3100" dirty="0" err="1" smtClean="0"/>
              <a:t>Taluka</a:t>
            </a:r>
            <a:r>
              <a:rPr lang="en-US" sz="3100" dirty="0" smtClean="0"/>
              <a:t> Councils. </a:t>
            </a:r>
            <a:endParaRPr lang="en-US" dirty="0"/>
          </a:p>
        </p:txBody>
      </p:sp>
      <p:sp>
        <p:nvSpPr>
          <p:cNvPr id="3" name="Content Placeholder 2"/>
          <p:cNvSpPr>
            <a:spLocks noGrp="1"/>
          </p:cNvSpPr>
          <p:nvPr>
            <p:ph idx="1"/>
          </p:nvPr>
        </p:nvSpPr>
        <p:spPr/>
        <p:txBody>
          <a:bodyPr>
            <a:normAutofit/>
          </a:bodyPr>
          <a:lstStyle/>
          <a:p>
            <a:r>
              <a:rPr lang="en-US" dirty="0" smtClean="0"/>
              <a:t>The Union Council Chairman, representing about 10,000 people, became an important elected official in the RWP. </a:t>
            </a:r>
            <a:endParaRPr lang="en-US" dirty="0" smtClean="0"/>
          </a:p>
          <a:p>
            <a:pPr algn="just"/>
            <a:r>
              <a:rPr lang="en-US" dirty="0" smtClean="0"/>
              <a:t>The </a:t>
            </a:r>
            <a:r>
              <a:rPr lang="en-US" dirty="0" smtClean="0"/>
              <a:t>representation of rural people in the Basic Democracy institutions was made more ineffective by the structure of the </a:t>
            </a:r>
            <a:r>
              <a:rPr lang="en-US" dirty="0" err="1" smtClean="0"/>
              <a:t>Tehsil</a:t>
            </a:r>
            <a:r>
              <a:rPr lang="en-US" dirty="0" smtClean="0"/>
              <a:t>/</a:t>
            </a:r>
            <a:r>
              <a:rPr lang="en-US" dirty="0" err="1" smtClean="0"/>
              <a:t>Taluka</a:t>
            </a:r>
            <a:r>
              <a:rPr lang="en-US" dirty="0" smtClean="0"/>
              <a:t> and District Councils and the role of appointed officials.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dirty="0"/>
              <a:t/>
            </a:r>
            <a:br>
              <a:rPr lang="en-US" sz="3100" dirty="0"/>
            </a:br>
            <a:r>
              <a:rPr lang="en-US" sz="3100" dirty="0" smtClean="0"/>
              <a:t>Some experts have regarded the program as a "successful innovation in rural development" because it:</a:t>
            </a:r>
            <a:br>
              <a:rPr lang="en-US" sz="3100"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Led to the completion of over 60,000 projects in a variety of rural infrastructure and services; </a:t>
            </a:r>
            <a:endParaRPr lang="en-US" dirty="0" smtClean="0"/>
          </a:p>
          <a:p>
            <a:r>
              <a:rPr lang="en-US" dirty="0" smtClean="0"/>
              <a:t>the </a:t>
            </a:r>
            <a:r>
              <a:rPr lang="en-US" dirty="0" smtClean="0"/>
              <a:t>average cost of these projects was much lower than those constructed by the government departments. </a:t>
            </a:r>
          </a:p>
          <a:p>
            <a:r>
              <a:rPr lang="en-US" dirty="0" smtClean="0"/>
              <a:t>Mobilized local contribution, in labor, land, cash, to the extent of about 15 per cent of the total cost of all projects.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smtClean="0"/>
              <a:t>Provided jobs right where the people lived and reduced underemployment or seasonal unemployment in rural areas. </a:t>
            </a:r>
          </a:p>
          <a:p>
            <a:endParaRPr lang="en-US" dirty="0" smtClean="0"/>
          </a:p>
          <a:p>
            <a:r>
              <a:rPr lang="en-US" dirty="0" smtClean="0"/>
              <a:t>Improved the village infrastructure like irrigation channels, drains and embankments created awareness among the people about the development needs and induced them to prepare plans. </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smtClean="0"/>
              <a:t/>
            </a:r>
            <a:br>
              <a:rPr lang="en-US" sz="3600" b="1" dirty="0" smtClean="0"/>
            </a:br>
            <a:r>
              <a:rPr lang="en-US" sz="3600" b="1" dirty="0" smtClean="0"/>
              <a:t>Local </a:t>
            </a:r>
            <a:r>
              <a:rPr lang="en-US" sz="3600" b="1" dirty="0"/>
              <a:t>Government &amp; Rural Development Department (LG&amp;RDD), 1978</a:t>
            </a:r>
            <a:r>
              <a:rPr lang="en-US" dirty="0" smtClean="0"/>
              <a:t/>
            </a:r>
            <a:br>
              <a:rPr lang="en-US" dirty="0" smtClean="0"/>
            </a:br>
            <a:endParaRPr lang="en-US" dirty="0"/>
          </a:p>
        </p:txBody>
      </p:sp>
      <p:sp>
        <p:nvSpPr>
          <p:cNvPr id="3" name="Content Placeholder 2"/>
          <p:cNvSpPr>
            <a:spLocks noGrp="1"/>
          </p:cNvSpPr>
          <p:nvPr>
            <p:ph idx="1"/>
          </p:nvPr>
        </p:nvSpPr>
        <p:spPr>
          <a:xfrm>
            <a:off x="228600" y="1600200"/>
            <a:ext cx="8458200" cy="4525963"/>
          </a:xfrm>
        </p:spPr>
        <p:txBody>
          <a:bodyPr>
            <a:noAutofit/>
          </a:bodyPr>
          <a:lstStyle/>
          <a:p>
            <a:pPr algn="just"/>
            <a:r>
              <a:rPr lang="en-US" sz="3600" dirty="0" smtClean="0"/>
              <a:t>In 1978-79 Local Government and Rural Development Department was established by integrating/merging Peoples Works Program and Integrated Rural Development Program. </a:t>
            </a: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algn="just"/>
            <a:r>
              <a:rPr lang="en-US" sz="4000" dirty="0" smtClean="0"/>
              <a:t>Since 1978, Local Government and Rural Development Department is working for socio-economic uplift of rural population (88%) of the Sate of Azad Jammu &amp; Kashmir. </a:t>
            </a:r>
            <a:endParaRPr lang="en-US" sz="4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Autofit/>
          </a:bodyPr>
          <a:lstStyle/>
          <a:p>
            <a:pPr algn="just"/>
            <a:r>
              <a:rPr lang="en-US" sz="3600" dirty="0" smtClean="0"/>
              <a:t>Besides the Annual Development Program, LG&amp;RDD is also working as line department for implantation of many projects funded by international agencies/donors, such as (World Bank, IDA, UNICEF, FAO, Asian Development Bank etc.) for socio-economic uplift of rural population by providing basic facilities and rural infrastructure. LG&amp;RDD is responsible for:</a:t>
            </a:r>
            <a:endParaRPr lang="en-US" sz="36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smtClean="0"/>
              <a:t>To prepare and implement development programs for rural areas.</a:t>
            </a:r>
          </a:p>
          <a:p>
            <a:r>
              <a:rPr lang="en-US" dirty="0" smtClean="0"/>
              <a:t>To uplift socio-economic condition of rural masses. </a:t>
            </a:r>
          </a:p>
          <a:p>
            <a:r>
              <a:rPr lang="en-US" dirty="0" smtClean="0"/>
              <a:t>To implement Annual Development Program donor assisted projects as agreed by Government of AJ&amp;K. </a:t>
            </a:r>
          </a:p>
          <a:p>
            <a:r>
              <a:rPr lang="en-US" dirty="0" smtClean="0"/>
              <a:t>To promote and utilize local resources. </a:t>
            </a:r>
          </a:p>
          <a:p>
            <a:r>
              <a:rPr lang="en-US" dirty="0" smtClean="0"/>
              <a:t>To mobilize and organize rural masses for participatory rural development.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a:bodyPr>
          <a:lstStyle/>
          <a:p>
            <a:r>
              <a:rPr lang="en-US" sz="3900" dirty="0" smtClean="0"/>
              <a:t>Challenges:</a:t>
            </a:r>
          </a:p>
          <a:p>
            <a:endParaRPr lang="en-US" sz="3900" dirty="0" smtClean="0"/>
          </a:p>
          <a:p>
            <a:pPr algn="just"/>
            <a:r>
              <a:rPr lang="en-US" dirty="0" smtClean="0"/>
              <a:t>The </a:t>
            </a:r>
            <a:r>
              <a:rPr lang="en-US" dirty="0"/>
              <a:t>challenge was to demonstrate that the community development methods which were being tried out in rural areas could also be applied to urban and semi-rural areas. Unlike the V-Aid program in which finances were abundant, the team entered the village with empty hands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t/>
            </a:r>
            <a:br>
              <a:rPr lang="en-US" sz="3100" b="1" dirty="0" smtClean="0"/>
            </a:br>
            <a:r>
              <a:rPr lang="en-US" dirty="0"/>
              <a:t/>
            </a:r>
            <a:br>
              <a:rPr lang="en-US" dirty="0"/>
            </a:br>
            <a:endParaRPr lang="en-US" dirty="0"/>
          </a:p>
        </p:txBody>
      </p:sp>
      <p:sp>
        <p:nvSpPr>
          <p:cNvPr id="3" name="Content Placeholder 2"/>
          <p:cNvSpPr>
            <a:spLocks noGrp="1"/>
          </p:cNvSpPr>
          <p:nvPr>
            <p:ph idx="1"/>
          </p:nvPr>
        </p:nvSpPr>
        <p:spPr>
          <a:xfrm>
            <a:off x="228600" y="228600"/>
            <a:ext cx="8458200" cy="5562600"/>
          </a:xfrm>
        </p:spPr>
        <p:txBody>
          <a:bodyPr>
            <a:normAutofit/>
          </a:bodyPr>
          <a:lstStyle/>
          <a:p>
            <a:r>
              <a:rPr lang="en-US" b="1" dirty="0" err="1" smtClean="0"/>
              <a:t>Lyari</a:t>
            </a:r>
            <a:r>
              <a:rPr lang="en-US" b="1" dirty="0" smtClean="0"/>
              <a:t> </a:t>
            </a:r>
            <a:r>
              <a:rPr lang="en-US" b="1" dirty="0" smtClean="0"/>
              <a:t>UCDP: </a:t>
            </a:r>
            <a:endParaRPr lang="en-US" b="1" dirty="0" smtClean="0"/>
          </a:p>
          <a:p>
            <a:pPr>
              <a:buNone/>
            </a:pPr>
            <a:r>
              <a:rPr lang="en-US" b="1" dirty="0" smtClean="0"/>
              <a:t>2</a:t>
            </a:r>
            <a:r>
              <a:rPr lang="en-US" b="1" baseline="30000" dirty="0" smtClean="0"/>
              <a:t>nd</a:t>
            </a:r>
            <a:r>
              <a:rPr lang="en-US" b="1" dirty="0" smtClean="0"/>
              <a:t> </a:t>
            </a:r>
            <a:r>
              <a:rPr lang="en-US" b="1" dirty="0" smtClean="0"/>
              <a:t>Urban Community Development Project:</a:t>
            </a:r>
            <a:endParaRPr lang="en-US" dirty="0" smtClean="0"/>
          </a:p>
          <a:p>
            <a:pPr lvl="1">
              <a:buNone/>
            </a:pPr>
            <a:endParaRPr lang="en-US" dirty="0" smtClean="0"/>
          </a:p>
          <a:p>
            <a:pPr lvl="1" algn="just">
              <a:buNone/>
            </a:pPr>
            <a:r>
              <a:rPr lang="en-US" sz="3200" dirty="0" smtClean="0"/>
              <a:t>At </a:t>
            </a:r>
            <a:r>
              <a:rPr lang="en-US" sz="3200" dirty="0"/>
              <a:t>the completion of first CDP in April 1953, the beginning of the second course at Dhaka in start of 1954, another field work site was to be selected for the self-help experiment. So, Ms. </a:t>
            </a:r>
            <a:r>
              <a:rPr lang="en-US" sz="3200" dirty="0" err="1"/>
              <a:t>Lucke</a:t>
            </a:r>
            <a:r>
              <a:rPr lang="en-US" sz="3200" dirty="0"/>
              <a:t> and Begum </a:t>
            </a:r>
            <a:r>
              <a:rPr lang="en-US" sz="3200" dirty="0" err="1"/>
              <a:t>Wajid</a:t>
            </a:r>
            <a:r>
              <a:rPr lang="en-US" sz="3200" dirty="0"/>
              <a:t> Khan went touring the slums of Karachi, where they select Lyari.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a:bodyPr>
          <a:lstStyle/>
          <a:p>
            <a:pPr algn="just"/>
            <a:r>
              <a:rPr lang="en-US" sz="3500" b="1" dirty="0" smtClean="0"/>
              <a:t>Before selected the place:</a:t>
            </a:r>
          </a:p>
          <a:p>
            <a:pPr algn="just"/>
            <a:r>
              <a:rPr lang="en-US" dirty="0" smtClean="0"/>
              <a:t>They </a:t>
            </a:r>
            <a:r>
              <a:rPr lang="en-US" dirty="0"/>
              <a:t>have decided to seek the permission of Chief Officer of  the Karachi Municipal Corporation, Mr. Howroyd. </a:t>
            </a:r>
          </a:p>
          <a:p>
            <a:pPr algn="just"/>
            <a:r>
              <a:rPr lang="en-US" dirty="0"/>
              <a:t>He briefed them that “it the home of criminals, thieves, the underworld people, and full of faith. It is a Hornet’s Nest. However, if you are still determined to go into the Hornet’s Nest, you have my blessing and fullest co-operation”.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Thus, it was selected as the 2</a:t>
            </a:r>
            <a:r>
              <a:rPr lang="en-US" b="1" baseline="30000" dirty="0"/>
              <a:t>nd</a:t>
            </a:r>
            <a:r>
              <a:rPr lang="en-US" b="1" dirty="0"/>
              <a:t> UCDP. </a:t>
            </a:r>
            <a:r>
              <a:rPr lang="en-US" dirty="0"/>
              <a:t/>
            </a:r>
            <a:br>
              <a:rPr lang="en-US" dirty="0"/>
            </a:br>
            <a:endParaRPr lang="en-US"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a:t>Toward the end of 1953, the United Nations consultant for UCD, Mr. Abdul </a:t>
            </a:r>
            <a:r>
              <a:rPr lang="en-US" dirty="0" err="1"/>
              <a:t>Monem</a:t>
            </a:r>
            <a:r>
              <a:rPr lang="en-US" dirty="0"/>
              <a:t> </a:t>
            </a:r>
            <a:r>
              <a:rPr lang="en-US" dirty="0" err="1"/>
              <a:t>Shawky</a:t>
            </a:r>
            <a:r>
              <a:rPr lang="en-US" dirty="0"/>
              <a:t>, arrived Karachi and joined the team. Being a Muslim, he was immediately accepted and welcomed. </a:t>
            </a:r>
            <a:endParaRPr lang="en-US" dirty="0" smtClean="0"/>
          </a:p>
          <a:p>
            <a:r>
              <a:rPr lang="en-US" dirty="0" smtClean="0"/>
              <a:t>His </a:t>
            </a:r>
            <a:r>
              <a:rPr lang="en-US" dirty="0"/>
              <a:t>broad smile, a resounding Arabic “As-</a:t>
            </a:r>
            <a:r>
              <a:rPr lang="en-US" dirty="0" err="1"/>
              <a:t>Salamalaikum</a:t>
            </a:r>
            <a:r>
              <a:rPr lang="en-US" dirty="0"/>
              <a:t>” and a hearty handshake, was heart winning and greeted with equal gusto by the </a:t>
            </a:r>
            <a:r>
              <a:rPr lang="en-US" dirty="0" err="1"/>
              <a:t>Lyarities</a:t>
            </a:r>
            <a:r>
              <a:rPr lang="en-US" dirty="0"/>
              <a:t>. He won over their confidence and friendship.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endParaRPr lang="en-US" dirty="0"/>
          </a:p>
        </p:txBody>
      </p:sp>
      <p:sp>
        <p:nvSpPr>
          <p:cNvPr id="3" name="Content Placeholder 2"/>
          <p:cNvSpPr>
            <a:spLocks noGrp="1"/>
          </p:cNvSpPr>
          <p:nvPr>
            <p:ph idx="1"/>
          </p:nvPr>
        </p:nvSpPr>
        <p:spPr>
          <a:xfrm>
            <a:off x="502920" y="530352"/>
            <a:ext cx="8183880" cy="5489448"/>
          </a:xfrm>
        </p:spPr>
        <p:txBody>
          <a:bodyPr>
            <a:normAutofit fontScale="92500" lnSpcReduction="20000"/>
          </a:bodyPr>
          <a:lstStyle/>
          <a:p>
            <a:r>
              <a:rPr lang="en-US" sz="3900" b="1" dirty="0" err="1" smtClean="0"/>
              <a:t>Lyari</a:t>
            </a:r>
            <a:r>
              <a:rPr lang="en-US" sz="3900" b="1" dirty="0" smtClean="0"/>
              <a:t> Community Development Council:</a:t>
            </a:r>
            <a:endParaRPr lang="en-US" sz="3900" dirty="0" smtClean="0"/>
          </a:p>
          <a:p>
            <a:endParaRPr lang="en-US" dirty="0" smtClean="0"/>
          </a:p>
          <a:p>
            <a:r>
              <a:rPr lang="en-US" dirty="0" smtClean="0"/>
              <a:t>Initially</a:t>
            </a:r>
            <a:r>
              <a:rPr lang="en-US" dirty="0"/>
              <a:t>, it was very difficult to convince the people for their participation, however, when they realized that they have </a:t>
            </a:r>
            <a:r>
              <a:rPr lang="en-US" dirty="0" smtClean="0"/>
              <a:t>no political </a:t>
            </a:r>
            <a:r>
              <a:rPr lang="en-US" dirty="0"/>
              <a:t>motive, they accepted and start work with them. </a:t>
            </a:r>
          </a:p>
          <a:p>
            <a:pPr>
              <a:buNone/>
            </a:pPr>
            <a:r>
              <a:rPr lang="en-US" u="sng" dirty="0"/>
              <a:t>Lyari was </a:t>
            </a:r>
            <a:r>
              <a:rPr lang="en-US" u="sng" dirty="0" smtClean="0"/>
              <a:t>divide </a:t>
            </a:r>
            <a:r>
              <a:rPr lang="en-US" u="sng" dirty="0"/>
              <a:t>into five sub-areas:</a:t>
            </a:r>
          </a:p>
          <a:p>
            <a:pPr marL="514350" lvl="0" indent="-514350">
              <a:buFont typeface="+mj-lt"/>
              <a:buAutoNum type="arabicPeriod"/>
            </a:pPr>
            <a:r>
              <a:rPr lang="en-US" dirty="0"/>
              <a:t>Gharibabad</a:t>
            </a:r>
          </a:p>
          <a:p>
            <a:pPr marL="514350" lvl="0" indent="-514350">
              <a:buFont typeface="+mj-lt"/>
              <a:buAutoNum type="arabicPeriod"/>
            </a:pPr>
            <a:r>
              <a:rPr lang="en-US" dirty="0"/>
              <a:t>Kumharwara</a:t>
            </a:r>
          </a:p>
          <a:p>
            <a:pPr marL="514350" lvl="0" indent="-514350">
              <a:buFont typeface="+mj-lt"/>
              <a:buAutoNum type="arabicPeriod"/>
            </a:pPr>
            <a:r>
              <a:rPr lang="en-US" dirty="0"/>
              <a:t>Chakiwara</a:t>
            </a:r>
          </a:p>
          <a:p>
            <a:pPr marL="514350" lvl="0" indent="-514350">
              <a:buFont typeface="+mj-lt"/>
              <a:buAutoNum type="arabicPeriod"/>
            </a:pPr>
            <a:r>
              <a:rPr lang="en-US" dirty="0"/>
              <a:t>Iqbal Colony</a:t>
            </a:r>
          </a:p>
          <a:p>
            <a:pPr marL="514350" lvl="0" indent="-514350">
              <a:buFont typeface="+mj-lt"/>
              <a:buAutoNum type="arabicPeriod"/>
            </a:pPr>
            <a:r>
              <a:rPr lang="en-US" dirty="0"/>
              <a:t>Kalankot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en-US" dirty="0"/>
              <a:t>Each village was represented by 2 members. </a:t>
            </a:r>
            <a:r>
              <a:rPr lang="en-US" dirty="0">
                <a:solidFill>
                  <a:srgbClr val="FF0000"/>
                </a:solidFill>
              </a:rPr>
              <a:t>Lyari citizens’ Advisory Council </a:t>
            </a:r>
            <a:r>
              <a:rPr lang="en-US" dirty="0"/>
              <a:t>came into being. </a:t>
            </a:r>
          </a:p>
          <a:p>
            <a:r>
              <a:rPr lang="en-US" dirty="0"/>
              <a:t>Each area committee started activities in their own areas which were reported to the Council.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TotalTime>
  <Words>1908</Words>
  <Application>Microsoft Office PowerPoint</Application>
  <PresentationFormat>On-screen Show (4:3)</PresentationFormat>
  <Paragraphs>133</Paragraphs>
  <Slides>37</Slides>
  <Notes>0</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Office Theme</vt:lpstr>
      <vt:lpstr>History of Community Development in Pakistan: </vt:lpstr>
      <vt:lpstr>Urban Community Development </vt:lpstr>
      <vt:lpstr>  </vt:lpstr>
      <vt:lpstr>Slide 4</vt:lpstr>
      <vt:lpstr>  </vt:lpstr>
      <vt:lpstr>Slide 6</vt:lpstr>
      <vt:lpstr>Thus, it was selected as the 2nd UCDP.  </vt:lpstr>
      <vt:lpstr> </vt:lpstr>
      <vt:lpstr>Slide 9</vt:lpstr>
      <vt:lpstr>Community Development Approach: </vt:lpstr>
      <vt:lpstr>Activities of the Council: </vt:lpstr>
      <vt:lpstr>Misri Shah Project, Lahore </vt:lpstr>
      <vt:lpstr>Kayettuly Project, Dhaka </vt:lpstr>
      <vt:lpstr>URBAN COMMUNITY DEVELOPMEBNT IN THE FIRST FIVE YEAR PLAN (1955-60): </vt:lpstr>
      <vt:lpstr>The Village Agricultural and Industrial Development (V-AID) Program, 1953-1962</vt:lpstr>
      <vt:lpstr>Slide 16</vt:lpstr>
      <vt:lpstr> The officially stated objectives of the V-AI D Program were to: </vt:lpstr>
      <vt:lpstr> The activities included in the Program were: </vt:lpstr>
      <vt:lpstr>Slide 19</vt:lpstr>
      <vt:lpstr>Slide 20</vt:lpstr>
      <vt:lpstr>The Basic Democracies System (BDS), 1963 - 1973</vt:lpstr>
      <vt:lpstr>Slide 22</vt:lpstr>
      <vt:lpstr>Slide 23</vt:lpstr>
      <vt:lpstr>The Rural Works Program 1963-1972</vt:lpstr>
      <vt:lpstr>Slide 25</vt:lpstr>
      <vt:lpstr>Slide 26</vt:lpstr>
      <vt:lpstr> The officially announced objectives of RWP were to: </vt:lpstr>
      <vt:lpstr>Slide 28</vt:lpstr>
      <vt:lpstr>Slide 29</vt:lpstr>
      <vt:lpstr>Slide 30</vt:lpstr>
      <vt:lpstr>The Sub-Divisional Officers (SDOs) were given control of the Union Councils and Tehsil I Taluka Councils. </vt:lpstr>
      <vt:lpstr>  Some experts have regarded the program as a "successful innovation in rural development" because it: </vt:lpstr>
      <vt:lpstr>Slide 33</vt:lpstr>
      <vt:lpstr> Local Government &amp; Rural Development Department (LG&amp;RDD), 1978 </vt:lpstr>
      <vt:lpstr>Slide 35</vt:lpstr>
      <vt:lpstr>Slide 36</vt:lpstr>
      <vt:lpstr>Slide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Community Development in Pakistan:</dc:title>
  <dc:creator>Imran</dc:creator>
  <cp:lastModifiedBy>Imran</cp:lastModifiedBy>
  <cp:revision>32</cp:revision>
  <dcterms:created xsi:type="dcterms:W3CDTF">2014-02-16T09:48:19Z</dcterms:created>
  <dcterms:modified xsi:type="dcterms:W3CDTF">2014-02-17T17:13:32Z</dcterms:modified>
</cp:coreProperties>
</file>